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
  </p:notesMasterIdLst>
  <p:handoutMasterIdLst>
    <p:handoutMasterId r:id="rId10"/>
  </p:handoutMasterIdLst>
  <p:sldIdLst>
    <p:sldId id="257"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FC706-551F-45F8-AD13-70917AE47A22}" v="13" dt="2022-10-21T04:32:25.348"/>
    <p1510:client id="{5C9AEFB4-992D-C67D-664F-49A2891B8788}" v="3" dt="2022-10-23T10:48:08.504"/>
    <p1510:client id="{90CC0721-8E4C-AE3F-2EE6-F921E824C3DC}" v="118" dt="2022-09-30T07:29:11.952"/>
    <p1510:client id="{92100F15-841A-4DCE-9D5E-E20FAF62B74B}" v="14" dt="2022-10-13T23:15:38.260"/>
    <p1510:client id="{A6BB7C92-B7BD-F3AE-738B-446721DD6054}" v="78" dt="2022-10-21T10:33:22.539"/>
    <p1510:client id="{BF7423EA-C31F-F65C-2266-995220EE5596}" v="259" dt="2022-10-13T07:29:23.499"/>
    <p1510:client id="{C511249E-F9E1-44B6-8450-4CB7F41F8D9D}" v="62" dt="2022-09-30T07:15:22.341"/>
    <p1510:client id="{D20C03C5-944D-569F-CF92-647D6FCE805B}" v="1" dt="2022-10-21T04:34:27.144"/>
    <p1510:client id="{D85E0B77-678F-EEB8-F067-A3DA1BA1EF87}" v="47" dt="2022-09-30T00:13:11.167"/>
    <p1510:client id="{F79B2135-90FC-4FE9-8CFE-BFD46D35282D}" v="245" dt="2022-09-30T00:01:21.225"/>
    <p1510:client id="{FDCB2B66-298C-49E7-7330-6C5BE995F036}" v="5" dt="2022-10-23T07:32:02.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10/27/2022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noProof="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rIns="45720"/>
          <a:lstStyle/>
          <a:p>
            <a:fld id="{600CBFCC-E1FF-473E-BF42-70E7405CF173}" type="slidenum">
              <a:rPr lang="en-US" noProof="0" smtClean="0"/>
              <a:t>‹#›</a:t>
            </a:fld>
            <a:endParaRPr lang="en-US" noProof="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hasCustomPrompt="1"/>
          </p:nvPr>
        </p:nvSpPr>
        <p:spPr>
          <a:xfrm>
            <a:off x="2608751" y="970410"/>
            <a:ext cx="6466903" cy="5079534"/>
          </a:xfrm>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hasCustomPrompt="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666635" y="2851331"/>
            <a:ext cx="3899798" cy="307143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hasCustomPrompt="1"/>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10/27/2022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27.10.2022</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bookcentral.proquest.com/lib/aut/detail.action?docID=5844143"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media" Target="../media/media3.m4a"/><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hyperlink" Target="http://ebookcentral.proquest.com/lib/aut/detail.action?docID=5844143"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creative.onl/startupsgeek/4-risks-of-using-torrents/#:~:text=The%20biggest%20risk%20of%20using" TargetMode="External"/><Relationship Id="rId4" Type="http://schemas.openxmlformats.org/officeDocument/2006/relationships/hyperlink" Target="https://www.bitsight.com/blog/torrents-good-bad-ug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C7C5C-9CFA-B8CC-5CE7-41718CCF0946}"/>
              </a:ext>
            </a:extLst>
          </p:cNvPr>
          <p:cNvSpPr>
            <a:spLocks noGrp="1"/>
          </p:cNvSpPr>
          <p:nvPr>
            <p:ph type="title"/>
          </p:nvPr>
        </p:nvSpPr>
        <p:spPr>
          <a:xfrm>
            <a:off x="1543085" y="236556"/>
            <a:ext cx="9745407" cy="899810"/>
          </a:xfrm>
        </p:spPr>
        <p:txBody>
          <a:bodyPr anchor="t">
            <a:normAutofit fontScale="90000"/>
          </a:bodyPr>
          <a:lstStyle/>
          <a:p>
            <a:pPr algn="l"/>
            <a:r>
              <a:rPr lang="en-US" sz="3600">
                <a:solidFill>
                  <a:schemeClr val="tx2"/>
                </a:solidFill>
                <a:cs typeface="Arial"/>
              </a:rPr>
              <a:t>  Illegal Distribution of movies that violates copyright</a:t>
            </a:r>
          </a:p>
        </p:txBody>
      </p:sp>
      <p:sp>
        <p:nvSpPr>
          <p:cNvPr id="18" name="Right Triangle 17">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7E2CA3-F2A5-6CE3-2095-305F835D5ECF}"/>
              </a:ext>
            </a:extLst>
          </p:cNvPr>
          <p:cNvSpPr>
            <a:spLocks noGrp="1"/>
          </p:cNvSpPr>
          <p:nvPr>
            <p:ph idx="1"/>
          </p:nvPr>
        </p:nvSpPr>
        <p:spPr>
          <a:xfrm>
            <a:off x="1287202" y="1250788"/>
            <a:ext cx="6474627" cy="5540669"/>
          </a:xfrm>
        </p:spPr>
        <p:txBody>
          <a:bodyPr anchor="ctr">
            <a:normAutofit fontScale="62500" lnSpcReduction="20000"/>
          </a:bodyPr>
          <a:lstStyle/>
          <a:p>
            <a:pPr marL="0" indent="0">
              <a:buNone/>
            </a:pPr>
            <a:r>
              <a:rPr lang="en-US" b="1" u="sng">
                <a:ea typeface="+mn-lt"/>
                <a:cs typeface="+mn-lt"/>
              </a:rPr>
              <a:t>Definition</a:t>
            </a:r>
            <a:endParaRPr lang="en-US">
              <a:ea typeface="+mn-lt"/>
              <a:cs typeface="+mn-lt"/>
            </a:endParaRPr>
          </a:p>
          <a:p>
            <a:pPr marL="0" indent="0">
              <a:buNone/>
            </a:pPr>
            <a:r>
              <a:rPr lang="en-US">
                <a:ea typeface="+mn-lt"/>
                <a:cs typeface="+mn-lt"/>
              </a:rPr>
              <a:t>This study focuses on one industry: the illegal filesharing "industry." The film industry is well-known; it is a multibillion-dollar industry with a lengthy history. 1 The vast majority of top-grossing blockbuster films are produced by major studios headquartered in Hollywood, California. They are consumed in many different countries around the world, and these Hollywood-produced films are usually in high demand in international markets.</a:t>
            </a:r>
            <a:endParaRPr lang="en-US"/>
          </a:p>
          <a:p>
            <a:pPr marL="0" indent="0">
              <a:buNone/>
            </a:pPr>
            <a:r>
              <a:rPr lang="en-US">
                <a:ea typeface="+mn-lt"/>
                <a:cs typeface="+mn-lt"/>
              </a:rPr>
              <a:t>The illegal file-sharing industry is perhaps the lesser-known "industry." The suppliers upload illegal copies of movies, which the consumers download using a technology known as "torrenting." The upload and download processes are carried out on two-way platforms known as filesharing sites. These file-sharing sites are essentially the industry's major "firms," facilitating content upload and distribution. These sites are usually run by a small private group of owners or administrators and, with the exception of top sites, are not very profitable for the studios. </a:t>
            </a:r>
          </a:p>
          <a:p>
            <a:pPr marL="0" indent="0">
              <a:buNone/>
            </a:pPr>
            <a:r>
              <a:rPr lang="en-US" b="1" u="sng">
                <a:cs typeface="Arial" panose="020B0604020202020204"/>
              </a:rPr>
              <a:t>Importance</a:t>
            </a:r>
          </a:p>
          <a:p>
            <a:pPr marL="0" indent="0">
              <a:buNone/>
            </a:pPr>
            <a:r>
              <a:rPr lang="en-US">
                <a:ea typeface="+mn-lt"/>
                <a:cs typeface="+mn-lt"/>
              </a:rPr>
              <a:t>Takedown notices, which are now generated in large numbers automatically by algorithms, have been one factor in the fight against illegal distribution of movies and other IP that violates copyright. For example, Google's search system received less than 100 takedown requests in 2009, but 345 million in 2014. Many of the notices are frivolous and inconvenient for video producers, who find it difficult or impossible to contest the notices and have their work restored online. In some cases, this can lead to financial ruin.</a:t>
            </a:r>
            <a:endParaRPr lang="en-US">
              <a:cs typeface="Arial" panose="020B0604020202020204"/>
            </a:endParaRPr>
          </a:p>
          <a:p>
            <a:pPr marL="0" indent="0">
              <a:buNone/>
            </a:pPr>
            <a:endParaRPr lang="en-US" b="1" u="sng">
              <a:cs typeface="Arial" panose="020B0604020202020204"/>
            </a:endParaRPr>
          </a:p>
          <a:p>
            <a:pPr marL="0" indent="0">
              <a:buNone/>
            </a:pPr>
            <a:endParaRPr lang="en-US">
              <a:cs typeface="Arial" panose="020B0604020202020204"/>
            </a:endParaRPr>
          </a:p>
          <a:p>
            <a:pPr marL="0" indent="0">
              <a:buNone/>
            </a:pPr>
            <a:endParaRPr lang="en-US">
              <a:cs typeface="Arial" panose="020B0604020202020204"/>
            </a:endParaRPr>
          </a:p>
        </p:txBody>
      </p:sp>
      <p:sp>
        <p:nvSpPr>
          <p:cNvPr id="20" name="Rectangle 19">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4">
            <a:extLst>
              <a:ext uri="{FF2B5EF4-FFF2-40B4-BE49-F238E27FC236}">
                <a16:creationId xmlns:a16="http://schemas.microsoft.com/office/drawing/2014/main" id="{C0DA12AB-3201-E862-098F-4EEFE8DA5803}"/>
              </a:ext>
            </a:extLst>
          </p:cNvPr>
          <p:cNvGraphicFramePr>
            <a:graphicFrameLocks noGrp="1"/>
          </p:cNvGraphicFramePr>
          <p:nvPr>
            <p:extLst>
              <p:ext uri="{D42A27DB-BD31-4B8C-83A1-F6EECF244321}">
                <p14:modId xmlns:p14="http://schemas.microsoft.com/office/powerpoint/2010/main" val="4017774064"/>
              </p:ext>
            </p:extLst>
          </p:nvPr>
        </p:nvGraphicFramePr>
        <p:xfrm>
          <a:off x="7634377" y="877018"/>
          <a:ext cx="4156242" cy="2747672"/>
        </p:xfrm>
        <a:graphic>
          <a:graphicData uri="http://schemas.openxmlformats.org/drawingml/2006/table">
            <a:tbl>
              <a:tblPr firstRow="1" bandRow="1">
                <a:tableStyleId>{5940675A-B579-460E-94D1-54222C63F5DA}</a:tableStyleId>
              </a:tblPr>
              <a:tblGrid>
                <a:gridCol w="2078121">
                  <a:extLst>
                    <a:ext uri="{9D8B030D-6E8A-4147-A177-3AD203B41FA5}">
                      <a16:colId xmlns:a16="http://schemas.microsoft.com/office/drawing/2014/main" val="3174924725"/>
                    </a:ext>
                  </a:extLst>
                </a:gridCol>
                <a:gridCol w="2078121">
                  <a:extLst>
                    <a:ext uri="{9D8B030D-6E8A-4147-A177-3AD203B41FA5}">
                      <a16:colId xmlns:a16="http://schemas.microsoft.com/office/drawing/2014/main" val="3209949705"/>
                    </a:ext>
                  </a:extLst>
                </a:gridCol>
              </a:tblGrid>
              <a:tr h="1467512">
                <a:tc>
                  <a:txBody>
                    <a:bodyPr/>
                    <a:lstStyle/>
                    <a:p>
                      <a:pPr lvl="0">
                        <a:buNone/>
                      </a:pPr>
                      <a:r>
                        <a:rPr lang="en-US" sz="1600" b="1" i="0" u="none" strike="noStrike" noProof="0">
                          <a:latin typeface="Arial"/>
                        </a:rPr>
                        <a:t>Raja Mohamed Ghazali  </a:t>
                      </a:r>
                      <a:endParaRPr lang="en-US" sz="1600"/>
                    </a:p>
                  </a:txBody>
                  <a:tcPr/>
                </a:tc>
                <a:tc>
                  <a:txBody>
                    <a:bodyPr/>
                    <a:lstStyle/>
                    <a:p>
                      <a:pPr lvl="0" algn="l">
                        <a:buNone/>
                      </a:pPr>
                      <a:r>
                        <a:rPr lang="en-US" sz="1600" b="1" i="0" u="none" strike="noStrike" noProof="0">
                          <a:latin typeface="Arial"/>
                        </a:rPr>
                        <a:t>Team Leader: </a:t>
                      </a:r>
                      <a:r>
                        <a:rPr lang="en-US" sz="1400" b="0" i="0" u="none" strike="noStrike" noProof="0">
                          <a:latin typeface="Arial"/>
                        </a:rPr>
                        <a:t>Management of course resources, </a:t>
                      </a:r>
                      <a:endParaRPr lang="en-US"/>
                    </a:p>
                    <a:p>
                      <a:pPr lvl="0" algn="l">
                        <a:buNone/>
                      </a:pPr>
                      <a:r>
                        <a:rPr lang="en-US" sz="1400" b="0" i="0" u="none" strike="noStrike" noProof="0">
                          <a:latin typeface="Arial"/>
                        </a:rPr>
                        <a:t>resources and submission</a:t>
                      </a:r>
                      <a:r>
                        <a:rPr lang="en-US" sz="1400" b="1" i="0" u="none" strike="noStrike" noProof="0">
                          <a:latin typeface="Arial"/>
                        </a:rPr>
                        <a:t>.</a:t>
                      </a:r>
                      <a:r>
                        <a:rPr lang="en-US" sz="1800" b="1" i="0" u="none" strike="noStrike" noProof="0">
                          <a:latin typeface="Arial"/>
                        </a:rPr>
                        <a:t> </a:t>
                      </a:r>
                      <a:endParaRPr lang="en-US"/>
                    </a:p>
                  </a:txBody>
                  <a:tcPr/>
                </a:tc>
                <a:extLst>
                  <a:ext uri="{0D108BD9-81ED-4DB2-BD59-A6C34878D82A}">
                    <a16:rowId xmlns:a16="http://schemas.microsoft.com/office/drawing/2014/main" val="1152970635"/>
                  </a:ext>
                </a:extLst>
              </a:tr>
              <a:tr h="1269963">
                <a:tc>
                  <a:txBody>
                    <a:bodyPr/>
                    <a:lstStyle/>
                    <a:p>
                      <a:pPr lvl="0">
                        <a:buNone/>
                      </a:pPr>
                      <a:r>
                        <a:rPr lang="en-US" sz="1600" b="1" i="0" u="none" strike="noStrike" noProof="0">
                          <a:latin typeface="Arial"/>
                        </a:rPr>
                        <a:t>Corin Darius Peters  </a:t>
                      </a:r>
                      <a:r>
                        <a:rPr lang="en-US" sz="1800" b="0" i="0" u="none" strike="noStrike" noProof="0">
                          <a:latin typeface="Arial"/>
                        </a:rPr>
                        <a:t> </a:t>
                      </a:r>
                      <a:endParaRPr lang="en-US"/>
                    </a:p>
                  </a:txBody>
                  <a:tcPr/>
                </a:tc>
                <a:tc>
                  <a:txBody>
                    <a:bodyPr/>
                    <a:lstStyle/>
                    <a:p>
                      <a:pPr lvl="0">
                        <a:buNone/>
                      </a:pPr>
                      <a:r>
                        <a:rPr lang="en-US" sz="1600" b="1" i="0" u="none" strike="noStrike" noProof="0">
                          <a:latin typeface="Arial"/>
                        </a:rPr>
                        <a:t>Lead Web Design:</a:t>
                      </a:r>
                      <a:r>
                        <a:rPr lang="en-US" sz="1600" b="0" i="0" u="none" strike="noStrike" noProof="0">
                          <a:latin typeface="Arial"/>
                        </a:rPr>
                        <a:t> </a:t>
                      </a:r>
                      <a:r>
                        <a:rPr lang="en-US" sz="1400" b="0" i="0" u="none" strike="noStrike" noProof="0">
                          <a:latin typeface="Arial"/>
                        </a:rPr>
                        <a:t>Manage the </a:t>
                      </a:r>
                      <a:endParaRPr lang="en-US"/>
                    </a:p>
                    <a:p>
                      <a:pPr lvl="0">
                        <a:buNone/>
                      </a:pPr>
                      <a:r>
                        <a:rPr lang="en-US" sz="1400" b="0" i="0" u="none" strike="noStrike" noProof="0">
                          <a:latin typeface="Arial"/>
                        </a:rPr>
                        <a:t>design and development of the web resource</a:t>
                      </a:r>
                      <a:r>
                        <a:rPr lang="en-US" sz="1600" b="0" i="0" u="none" strike="noStrike" noProof="0">
                          <a:latin typeface="Arial"/>
                        </a:rPr>
                        <a:t>s</a:t>
                      </a:r>
                      <a:r>
                        <a:rPr lang="en-US" sz="1800" b="0" i="0" u="none" strike="noStrike" noProof="0">
                          <a:latin typeface="Arial"/>
                        </a:rPr>
                        <a:t>. </a:t>
                      </a:r>
                      <a:endParaRPr lang="en-US"/>
                    </a:p>
                  </a:txBody>
                  <a:tcPr/>
                </a:tc>
                <a:extLst>
                  <a:ext uri="{0D108BD9-81ED-4DB2-BD59-A6C34878D82A}">
                    <a16:rowId xmlns:a16="http://schemas.microsoft.com/office/drawing/2014/main" val="3056233011"/>
                  </a:ext>
                </a:extLst>
              </a:tr>
            </a:tbl>
          </a:graphicData>
        </a:graphic>
      </p:graphicFrame>
      <p:sp>
        <p:nvSpPr>
          <p:cNvPr id="5" name="TextBox 4">
            <a:extLst>
              <a:ext uri="{FF2B5EF4-FFF2-40B4-BE49-F238E27FC236}">
                <a16:creationId xmlns:a16="http://schemas.microsoft.com/office/drawing/2014/main" id="{E4A714F7-FE16-BE1F-5D6A-79515F01260D}"/>
              </a:ext>
            </a:extLst>
          </p:cNvPr>
          <p:cNvSpPr txBox="1"/>
          <p:nvPr/>
        </p:nvSpPr>
        <p:spPr>
          <a:xfrm>
            <a:off x="7651101" y="4152122"/>
            <a:ext cx="407436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cs typeface="Arial"/>
              </a:rPr>
              <a:t>References</a:t>
            </a:r>
          </a:p>
          <a:p>
            <a:endParaRPr lang="en-US" b="1" u="sng">
              <a:cs typeface="Arial"/>
            </a:endParaRPr>
          </a:p>
          <a:p>
            <a:r>
              <a:rPr lang="en-US" sz="1400">
                <a:ea typeface="+mn-lt"/>
                <a:cs typeface="+mn-lt"/>
              </a:rPr>
              <a:t>Baecker, Ronald M.. Computers and Society : Modern Perspectives, Oxford University Press, Incorporated, 2019. ProQuest </a:t>
            </a:r>
            <a:r>
              <a:rPr lang="en-US" sz="1400" err="1">
                <a:ea typeface="+mn-lt"/>
                <a:cs typeface="+mn-lt"/>
              </a:rPr>
              <a:t>Ebook</a:t>
            </a:r>
            <a:r>
              <a:rPr lang="en-US" sz="1400">
                <a:ea typeface="+mn-lt"/>
                <a:cs typeface="+mn-lt"/>
              </a:rPr>
              <a:t> Central, </a:t>
            </a:r>
            <a:r>
              <a:rPr lang="en-US" sz="1400">
                <a:ea typeface="+mn-lt"/>
                <a:cs typeface="+mn-lt"/>
                <a:hlinkClick r:id="rId3"/>
              </a:rPr>
              <a:t>http://ebookcentral.proquest.com/lib/aut/detail.action?docID=5844143</a:t>
            </a:r>
            <a:r>
              <a:rPr lang="en-US" sz="1400">
                <a:ea typeface="+mn-lt"/>
                <a:cs typeface="+mn-lt"/>
              </a:rPr>
              <a:t>.</a:t>
            </a:r>
            <a:endParaRPr lang="en-US" sz="1400">
              <a:cs typeface="Arial"/>
            </a:endParaRPr>
          </a:p>
          <a:p>
            <a:r>
              <a:rPr lang="en-US" sz="1400">
                <a:ea typeface="+mn-lt"/>
                <a:cs typeface="+mn-lt"/>
              </a:rPr>
              <a:t>Created from </a:t>
            </a:r>
            <a:r>
              <a:rPr lang="en-US" sz="1400" err="1">
                <a:ea typeface="+mn-lt"/>
                <a:cs typeface="+mn-lt"/>
              </a:rPr>
              <a:t>aut</a:t>
            </a:r>
            <a:r>
              <a:rPr lang="en-US" sz="1400">
                <a:ea typeface="+mn-lt"/>
                <a:cs typeface="+mn-lt"/>
              </a:rPr>
              <a:t> on 2022-09-23 01:37:28.</a:t>
            </a:r>
            <a:endParaRPr lang="en-US" sz="1400">
              <a:cs typeface="Arial"/>
            </a:endParaRPr>
          </a:p>
          <a:p>
            <a:endParaRPr lang="en-US" b="1" u="sng">
              <a:cs typeface="Arial"/>
            </a:endParaRPr>
          </a:p>
        </p:txBody>
      </p:sp>
    </p:spTree>
    <p:extLst>
      <p:ext uri="{BB962C8B-B14F-4D97-AF65-F5344CB8AC3E}">
        <p14:creationId xmlns:p14="http://schemas.microsoft.com/office/powerpoint/2010/main" val="266182062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C7C5C-9CFA-B8CC-5CE7-41718CCF0946}"/>
              </a:ext>
            </a:extLst>
          </p:cNvPr>
          <p:cNvSpPr>
            <a:spLocks noGrp="1"/>
          </p:cNvSpPr>
          <p:nvPr>
            <p:ph type="title"/>
          </p:nvPr>
        </p:nvSpPr>
        <p:spPr>
          <a:xfrm>
            <a:off x="1543085" y="236556"/>
            <a:ext cx="9745407" cy="899810"/>
          </a:xfrm>
        </p:spPr>
        <p:txBody>
          <a:bodyPr anchor="t">
            <a:normAutofit fontScale="90000"/>
          </a:bodyPr>
          <a:lstStyle/>
          <a:p>
            <a:pPr algn="l"/>
            <a:r>
              <a:rPr lang="en-US" sz="3600">
                <a:solidFill>
                  <a:schemeClr val="tx2"/>
                </a:solidFill>
                <a:cs typeface="Arial"/>
              </a:rPr>
              <a:t>  Illegal Distribution of movies that violates copyright</a:t>
            </a:r>
          </a:p>
        </p:txBody>
      </p:sp>
      <p:sp>
        <p:nvSpPr>
          <p:cNvPr id="18" name="Right Triangle 17">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7E2CA3-F2A5-6CE3-2095-305F835D5ECF}"/>
              </a:ext>
            </a:extLst>
          </p:cNvPr>
          <p:cNvSpPr>
            <a:spLocks noGrp="1"/>
          </p:cNvSpPr>
          <p:nvPr>
            <p:ph idx="1"/>
          </p:nvPr>
        </p:nvSpPr>
        <p:spPr>
          <a:xfrm>
            <a:off x="1126216" y="1207858"/>
            <a:ext cx="6474627" cy="5540669"/>
          </a:xfrm>
        </p:spPr>
        <p:txBody>
          <a:bodyPr anchor="ctr">
            <a:normAutofit fontScale="62500" lnSpcReduction="20000"/>
          </a:bodyPr>
          <a:lstStyle/>
          <a:p>
            <a:pPr marL="0" indent="0">
              <a:buNone/>
            </a:pPr>
            <a:r>
              <a:rPr lang="en-US" b="1" u="sng">
                <a:ea typeface="+mn-lt"/>
                <a:cs typeface="+mn-lt"/>
              </a:rPr>
              <a:t>Definition</a:t>
            </a:r>
            <a:endParaRPr lang="en-US">
              <a:ea typeface="+mn-lt"/>
              <a:cs typeface="+mn-lt"/>
            </a:endParaRPr>
          </a:p>
          <a:p>
            <a:pPr marL="0" indent="0">
              <a:buNone/>
            </a:pPr>
            <a:r>
              <a:rPr lang="en-US">
                <a:ea typeface="+mn-lt"/>
                <a:cs typeface="+mn-lt"/>
              </a:rPr>
              <a:t>This study focuses on one industry: the illegal filesharing "industry." The film industry is well-known; it is a multibillion-dollar industry with a lengthy history. 1 The vast majority of top-grossing blockbuster films are produced by major studios headquartered in Hollywood, California. They are consumed in many different countries around the world, and these Hollywood-produced films are usually in high demand in international markets.</a:t>
            </a:r>
            <a:endParaRPr lang="en-US"/>
          </a:p>
          <a:p>
            <a:pPr marL="0" indent="0">
              <a:buNone/>
            </a:pPr>
            <a:r>
              <a:rPr lang="en-US">
                <a:ea typeface="+mn-lt"/>
                <a:cs typeface="+mn-lt"/>
              </a:rPr>
              <a:t>The illegal file-sharing industry is perhaps the lesser-known "industry." The suppliers upload illegal copies of movies, which the consumers download using a technology known as "torrenting." The upload and download processes are carried out on two-way platforms known as filesharing sites. These file-sharing sites are essentially the industry's major "firms," facilitating content upload and distribution. These sites are usually run by a small private group of owners or administrators and, with the exception of top sites, are not very profitable for the studios. </a:t>
            </a:r>
          </a:p>
          <a:p>
            <a:pPr marL="0" indent="0">
              <a:buNone/>
            </a:pPr>
            <a:r>
              <a:rPr lang="en-US" b="1" u="sng">
                <a:cs typeface="Arial" panose="020B0604020202020204"/>
              </a:rPr>
              <a:t>Importance</a:t>
            </a:r>
          </a:p>
          <a:p>
            <a:pPr marL="0" indent="0">
              <a:buNone/>
            </a:pPr>
            <a:r>
              <a:rPr lang="en-US">
                <a:ea typeface="+mn-lt"/>
                <a:cs typeface="+mn-lt"/>
              </a:rPr>
              <a:t>Takedown notices, which are now generated in large numbers automatically by algorithms, have been one factor in the fight against illegal distribution of movies and other IP that violates copyright. For example, Google's search system received less than 100 takedown requests in 2009, but 345 million in 2014. Many of the notices are frivolous and inconvenient for video producers, who find it difficult or impossible to contest the notices and have their work restored online. In some cases, this can lead to financial ruin.</a:t>
            </a:r>
            <a:endParaRPr lang="en-US">
              <a:cs typeface="Arial" panose="020B0604020202020204"/>
            </a:endParaRPr>
          </a:p>
          <a:p>
            <a:pPr marL="0" indent="0">
              <a:buNone/>
            </a:pPr>
            <a:endParaRPr lang="en-US" b="1" u="sng">
              <a:cs typeface="Arial" panose="020B0604020202020204"/>
            </a:endParaRPr>
          </a:p>
          <a:p>
            <a:pPr marL="0" indent="0">
              <a:buNone/>
            </a:pPr>
            <a:endParaRPr lang="en-US">
              <a:cs typeface="Arial" panose="020B0604020202020204"/>
            </a:endParaRPr>
          </a:p>
          <a:p>
            <a:pPr marL="0" indent="0">
              <a:buNone/>
            </a:pPr>
            <a:endParaRPr lang="en-US">
              <a:cs typeface="Arial" panose="020B0604020202020204"/>
            </a:endParaRPr>
          </a:p>
        </p:txBody>
      </p:sp>
      <p:sp>
        <p:nvSpPr>
          <p:cNvPr id="20" name="Rectangle 19">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F8F7A0E0-917F-62A7-BAC0-87535829CC20}"/>
              </a:ext>
            </a:extLst>
          </p:cNvPr>
          <p:cNvSpPr txBox="1"/>
          <p:nvPr/>
        </p:nvSpPr>
        <p:spPr>
          <a:xfrm>
            <a:off x="7711224" y="804928"/>
            <a:ext cx="4078310"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u="sng">
                <a:ea typeface="+mn-lt"/>
                <a:cs typeface="+mn-lt"/>
              </a:rPr>
              <a:t>Advantages</a:t>
            </a:r>
          </a:p>
          <a:p>
            <a:endParaRPr lang="en-US" sz="1300" b="1" u="sng">
              <a:ea typeface="+mn-lt"/>
              <a:cs typeface="+mn-lt"/>
            </a:endParaRPr>
          </a:p>
          <a:p>
            <a:r>
              <a:rPr lang="en-US" sz="1300">
                <a:ea typeface="+mn-lt"/>
                <a:cs typeface="+mn-lt"/>
              </a:rPr>
              <a:t>Large file sharing is a simple task using torrent technology because it's quick, dependable, and simple. This has made it a common method for quickly transferring huge open-source systems like Linux distributions. Some businesses are experimenting using torrents for software distribution for the same reasons. However, businesses are leveraging the technology to exchange copyright-free media items, such as independent films, in addition to legal software. Everything here is good and legal.</a:t>
            </a:r>
          </a:p>
          <a:p>
            <a:pPr algn="l"/>
            <a:endParaRPr lang="en-US" sz="1300">
              <a:cs typeface="Arial"/>
            </a:endParaRPr>
          </a:p>
          <a:p>
            <a:r>
              <a:rPr lang="en-US" sz="1300" b="1" u="sng">
                <a:ea typeface="+mn-lt"/>
                <a:cs typeface="+mn-lt"/>
              </a:rPr>
              <a:t>Disadvantage</a:t>
            </a:r>
            <a:endParaRPr lang="en-US" sz="1300">
              <a:ea typeface="+mn-lt"/>
              <a:cs typeface="+mn-lt"/>
            </a:endParaRPr>
          </a:p>
          <a:p>
            <a:endParaRPr lang="en-US" sz="1300" b="1" u="sng">
              <a:ea typeface="+mn-lt"/>
              <a:cs typeface="+mn-lt"/>
            </a:endParaRPr>
          </a:p>
          <a:p>
            <a:r>
              <a:rPr lang="en-US" sz="1300">
                <a:ea typeface="+mn-lt"/>
                <a:cs typeface="+mn-lt"/>
              </a:rPr>
              <a:t>The spreading of copyrighted content is the problematic part. It's no secret that torrents are used to transmit a lot of copyrighted content. It is a misuse of a firm's computing resources when staff members use the company network to torrent, but the legal risk is even greater. Copyright warning systems are available to find IP addresses torrenting copyrighted content since copyright holders are obviously eager to protect their income. Copyright enforcement organizations deliver legal letters once these IP addresses have been linked to organizations or people. Finding content and removing it from the company network are necessary for a corporation to comply to the conditions of these legal letters. It's at best an inconvenience and a waste of IT resources.</a:t>
            </a:r>
            <a:endParaRPr lang="en-US" sz="1300">
              <a:cs typeface="Arial" panose="020B0604020202020204"/>
            </a:endParaRPr>
          </a:p>
          <a:p>
            <a:endParaRPr lang="en-US">
              <a:cs typeface="Arial"/>
            </a:endParaRPr>
          </a:p>
          <a:p>
            <a:endParaRPr lang="en-US">
              <a:cs typeface="Arial"/>
            </a:endParaRPr>
          </a:p>
        </p:txBody>
      </p:sp>
      <p:pic>
        <p:nvPicPr>
          <p:cNvPr id="4" name="Voice_001[1]">
            <a:hlinkClick r:id="" action="ppaction://media"/>
            <a:extLst>
              <a:ext uri="{FF2B5EF4-FFF2-40B4-BE49-F238E27FC236}">
                <a16:creationId xmlns:a16="http://schemas.microsoft.com/office/drawing/2014/main" id="{15CCA998-F740-E87C-A175-040D27DAA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5044" y="6101142"/>
            <a:ext cx="730250" cy="515603"/>
          </a:xfrm>
          <a:prstGeom prst="rect">
            <a:avLst/>
          </a:prstGeom>
        </p:spPr>
      </p:pic>
    </p:spTree>
    <p:extLst>
      <p:ext uri="{BB962C8B-B14F-4D97-AF65-F5344CB8AC3E}">
        <p14:creationId xmlns:p14="http://schemas.microsoft.com/office/powerpoint/2010/main" val="25098935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7E2CA3-F2A5-6CE3-2095-305F835D5ECF}"/>
              </a:ext>
            </a:extLst>
          </p:cNvPr>
          <p:cNvSpPr>
            <a:spLocks noGrp="1"/>
          </p:cNvSpPr>
          <p:nvPr>
            <p:ph idx="1"/>
          </p:nvPr>
        </p:nvSpPr>
        <p:spPr>
          <a:xfrm>
            <a:off x="2250080" y="2547708"/>
            <a:ext cx="8006760" cy="3502235"/>
          </a:xfrm>
        </p:spPr>
        <p:txBody>
          <a:bodyPr anchor="ctr">
            <a:normAutofit/>
          </a:bodyPr>
          <a:lstStyle/>
          <a:p>
            <a:pPr marL="0" indent="0">
              <a:buNone/>
            </a:pPr>
            <a:endParaRPr lang="en-US">
              <a:solidFill>
                <a:schemeClr val="tx2"/>
              </a:solidFill>
              <a:cs typeface="Arial" panose="020B0604020202020204"/>
            </a:endParaRPr>
          </a:p>
          <a:p>
            <a:pPr marL="0" indent="0">
              <a:buNone/>
            </a:pPr>
            <a:endParaRPr lang="en-US">
              <a:solidFill>
                <a:schemeClr val="tx2"/>
              </a:solidFill>
              <a:cs typeface="Arial" panose="020B0604020202020204"/>
            </a:endParaRPr>
          </a:p>
        </p:txBody>
      </p:sp>
      <p:sp>
        <p:nvSpPr>
          <p:cNvPr id="37" name="Rectangle 36">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26B158BD-5A65-DB87-570F-60F194498985}"/>
              </a:ext>
            </a:extLst>
          </p:cNvPr>
          <p:cNvSpPr txBox="1"/>
          <p:nvPr/>
        </p:nvSpPr>
        <p:spPr>
          <a:xfrm>
            <a:off x="1110802" y="128788"/>
            <a:ext cx="6568225"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u="sng">
                <a:ea typeface="+mn-lt"/>
                <a:cs typeface="+mn-lt"/>
              </a:rPr>
              <a:t>Risks</a:t>
            </a:r>
            <a:endParaRPr lang="en-US" sz="1300">
              <a:ea typeface="+mn-lt"/>
              <a:cs typeface="+mn-lt"/>
            </a:endParaRPr>
          </a:p>
          <a:p>
            <a:endParaRPr lang="en-US" sz="1300" b="1" u="sng">
              <a:ea typeface="+mn-lt"/>
              <a:cs typeface="+mn-lt"/>
            </a:endParaRPr>
          </a:p>
          <a:p>
            <a:r>
              <a:rPr lang="en-US" sz="1300" b="1" u="sng">
                <a:ea typeface="+mn-lt"/>
                <a:cs typeface="+mn-lt"/>
              </a:rPr>
              <a:t>Malware Risks</a:t>
            </a:r>
            <a:endParaRPr lang="en-US" sz="1300" u="sng">
              <a:ea typeface="+mn-lt"/>
              <a:cs typeface="+mn-lt"/>
            </a:endParaRPr>
          </a:p>
          <a:p>
            <a:r>
              <a:rPr lang="en-US" sz="1300">
                <a:ea typeface="+mn-lt"/>
                <a:cs typeface="+mn-lt"/>
              </a:rPr>
              <a:t>Malware is one of the risks that torrent users generally experience when downloading torrent files from a source. The act of downloading torrent files that contain viruses has the potential to seriously damage your computer's operation. There is only one solution to this: immediately after downloading a torrent file, you should scan it with a reliable antivirus program to determine whether it contains malware. Additionally, several trackers screen and delete torrent files that are suspected of having malware or viruses.</a:t>
            </a:r>
          </a:p>
          <a:p>
            <a:endParaRPr lang="en-US" sz="1300">
              <a:ea typeface="+mn-lt"/>
              <a:cs typeface="+mn-lt"/>
            </a:endParaRPr>
          </a:p>
          <a:p>
            <a:r>
              <a:rPr lang="en-US" sz="1300" b="1" u="sng">
                <a:ea typeface="+mn-lt"/>
                <a:cs typeface="+mn-lt"/>
              </a:rPr>
              <a:t>Data Safety</a:t>
            </a:r>
            <a:endParaRPr lang="en-US" sz="1300" u="sng">
              <a:ea typeface="+mn-lt"/>
              <a:cs typeface="+mn-lt"/>
            </a:endParaRPr>
          </a:p>
          <a:p>
            <a:r>
              <a:rPr lang="en-US" sz="1300">
                <a:ea typeface="+mn-lt"/>
                <a:cs typeface="+mn-lt"/>
              </a:rPr>
              <a:t>The worry about unauthorized access to an organization's vital business information is a significant concern that the P2P file sharing mechanism's components display. Information on the company's stakeholders, compensation information, organizational policies, and employee records are just a few examples of this crucial data. It's possible that an employee who downloads torrents stores that particular torrent file accidentally in the same folder as this sensitive data. Only the organization's top officials have access to that folder, so if they find an irrelevant torrent file there, it will undoubtedly be a cause for concern.</a:t>
            </a:r>
            <a:endParaRPr lang="en-US" sz="1300" b="1" u="sng">
              <a:ea typeface="+mn-lt"/>
              <a:cs typeface="+mn-lt"/>
            </a:endParaRPr>
          </a:p>
          <a:p>
            <a:endParaRPr lang="en-US" sz="1300">
              <a:ea typeface="+mn-lt"/>
              <a:cs typeface="+mn-lt"/>
            </a:endParaRPr>
          </a:p>
          <a:p>
            <a:r>
              <a:rPr lang="en-US" sz="1300" b="1" u="sng">
                <a:ea typeface="+mn-lt"/>
                <a:cs typeface="+mn-lt"/>
              </a:rPr>
              <a:t>Legal Trouble</a:t>
            </a:r>
            <a:endParaRPr lang="en-US" sz="1300" u="sng">
              <a:ea typeface="+mn-lt"/>
              <a:cs typeface="+mn-lt"/>
            </a:endParaRPr>
          </a:p>
          <a:p>
            <a:r>
              <a:rPr lang="en-US" sz="1300">
                <a:ea typeface="+mn-lt"/>
                <a:cs typeface="+mn-lt"/>
              </a:rPr>
              <a:t>The most of torrent files are known to include copyrighted content, which poses the biggest risk when using torrents. When downloading torrents, this is where consumers frequently run into legal problems. Users of torrents are currently constantly being watched by security services. The online actions of torrent users are likewise observed by the ISPs. The torrent users risk facing legal consequences for their illegal online behavior if they discover any evidence of torrent file downloads that were illegal or that contained copyrighted material. (Haddin, B. 2016, March 7).</a:t>
            </a:r>
            <a:endParaRPr lang="en-US" sz="1300" b="1" u="sng">
              <a:ea typeface="+mn-lt"/>
              <a:cs typeface="+mn-lt"/>
            </a:endParaRPr>
          </a:p>
          <a:p>
            <a:pPr algn="l"/>
            <a:endParaRPr lang="en-US" sz="1300">
              <a:cs typeface="Arial"/>
            </a:endParaRPr>
          </a:p>
        </p:txBody>
      </p:sp>
      <p:sp>
        <p:nvSpPr>
          <p:cNvPr id="5" name="TextBox 4">
            <a:extLst>
              <a:ext uri="{FF2B5EF4-FFF2-40B4-BE49-F238E27FC236}">
                <a16:creationId xmlns:a16="http://schemas.microsoft.com/office/drawing/2014/main" id="{71BFED59-5B52-6A48-8BF2-F04D86844A67}"/>
              </a:ext>
            </a:extLst>
          </p:cNvPr>
          <p:cNvSpPr txBox="1"/>
          <p:nvPr/>
        </p:nvSpPr>
        <p:spPr>
          <a:xfrm>
            <a:off x="7968803" y="225380"/>
            <a:ext cx="3670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Arial"/>
              </a:rPr>
              <a:t>Conclusion</a:t>
            </a:r>
            <a:endParaRPr lang="en-US">
              <a:cs typeface="Arial" panose="020B0604020202020204"/>
            </a:endParaRPr>
          </a:p>
        </p:txBody>
      </p:sp>
      <p:pic>
        <p:nvPicPr>
          <p:cNvPr id="2" name="Risks COMP501">
            <a:hlinkClick r:id="" action="ppaction://media"/>
            <a:extLst>
              <a:ext uri="{FF2B5EF4-FFF2-40B4-BE49-F238E27FC236}">
                <a16:creationId xmlns:a16="http://schemas.microsoft.com/office/drawing/2014/main" id="{2F067A43-50AB-E548-0EC9-177180BCEE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4051" y="5932581"/>
            <a:ext cx="521074" cy="461309"/>
          </a:xfrm>
          <a:prstGeom prst="rect">
            <a:avLst/>
          </a:prstGeom>
        </p:spPr>
      </p:pic>
      <p:sp>
        <p:nvSpPr>
          <p:cNvPr id="6" name="TextBox 5">
            <a:extLst>
              <a:ext uri="{FF2B5EF4-FFF2-40B4-BE49-F238E27FC236}">
                <a16:creationId xmlns:a16="http://schemas.microsoft.com/office/drawing/2014/main" id="{20B70B6C-167B-BD4E-B13C-14ADFCEA44A8}"/>
              </a:ext>
            </a:extLst>
          </p:cNvPr>
          <p:cNvSpPr txBox="1"/>
          <p:nvPr/>
        </p:nvSpPr>
        <p:spPr>
          <a:xfrm>
            <a:off x="7668294" y="724436"/>
            <a:ext cx="394415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Most torrent files are known to include copyrighted content. When downloading torrents, this is where consumers frequently run into legal problems. Currently, surveillance organizations are always watching torrent users. The online actions of torrent users are also observed by the ISPs. The torrent users risk facing legal consequences for their illegal online activity if they discover any evidence of torrent file downloads that were illegal or that contained copyrighted material. Legal action may also result in the DMCA-like notices, heavy fines, and license suspension for an ISP. In my opinion, it is recommended to refrain from using illegal websites like BitTorrent because doing so would have a negative effect on the major film companies and would be really problematic for you.</a:t>
            </a:r>
          </a:p>
        </p:txBody>
      </p:sp>
      <p:pic>
        <p:nvPicPr>
          <p:cNvPr id="7" name="New Recording 11">
            <a:hlinkClick r:id="" action="ppaction://media"/>
            <a:extLst>
              <a:ext uri="{FF2B5EF4-FFF2-40B4-BE49-F238E27FC236}">
                <a16:creationId xmlns:a16="http://schemas.microsoft.com/office/drawing/2014/main" id="{32D727DF-8D35-16B3-9B5E-0BEE061B3F7A}"/>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665758" y="4617757"/>
            <a:ext cx="461309" cy="461309"/>
          </a:xfrm>
          <a:prstGeom prst="rect">
            <a:avLst/>
          </a:prstGeom>
        </p:spPr>
      </p:pic>
    </p:spTree>
    <p:extLst>
      <p:ext uri="{BB962C8B-B14F-4D97-AF65-F5344CB8AC3E}">
        <p14:creationId xmlns:p14="http://schemas.microsoft.com/office/powerpoint/2010/main" val="2846211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7"/>
                                        </p:tgtEl>
                                      </p:cBhvr>
                                    </p:cmd>
                                  </p:childTnLst>
                                </p:cTn>
                              </p:par>
                            </p:childTnLst>
                          </p:cTn>
                        </p:par>
                      </p:childTnLst>
                    </p:cTn>
                  </p:par>
                </p:childTnLst>
              </p:cTn>
              <p:nextCondLst>
                <p:cond evt="onClick" delay="0">
                  <p:tgtEl>
                    <p:spTgt spid="7"/>
                  </p:tgtEl>
                </p:cond>
              </p:nextCondLst>
            </p:seq>
            <p:audio>
              <p:cMediaNode>
                <p:cTn id="13"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D8B8BFF-ABC6-4302-9767-D2ADEE381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5F431FD-989C-4F7B-9EF1-BDED51AED4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7AFFF3F7-4395-4F19-BC12-8940796BE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5906" y="0"/>
            <a:ext cx="10906093"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0BFD2628-8E1E-4A9C-8CC0-A0433268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09734" y="808056"/>
            <a:ext cx="239869" cy="239869"/>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7E2CA3-F2A5-6CE3-2095-305F835D5ECF}"/>
              </a:ext>
            </a:extLst>
          </p:cNvPr>
          <p:cNvSpPr>
            <a:spLocks noGrp="1"/>
          </p:cNvSpPr>
          <p:nvPr>
            <p:ph idx="1"/>
          </p:nvPr>
        </p:nvSpPr>
        <p:spPr>
          <a:xfrm>
            <a:off x="2250080" y="2547708"/>
            <a:ext cx="8006760" cy="3502235"/>
          </a:xfrm>
        </p:spPr>
        <p:txBody>
          <a:bodyPr anchor="ctr">
            <a:normAutofit/>
          </a:bodyPr>
          <a:lstStyle/>
          <a:p>
            <a:pPr marL="0" indent="0">
              <a:buNone/>
            </a:pPr>
            <a:endParaRPr lang="en-US">
              <a:solidFill>
                <a:schemeClr val="tx2"/>
              </a:solidFill>
              <a:cs typeface="Arial" panose="020B0604020202020204"/>
            </a:endParaRPr>
          </a:p>
          <a:p>
            <a:pPr marL="0" indent="0">
              <a:buNone/>
            </a:pPr>
            <a:endParaRPr lang="en-US">
              <a:solidFill>
                <a:schemeClr val="tx2"/>
              </a:solidFill>
              <a:cs typeface="Arial" panose="020B0604020202020204"/>
            </a:endParaRPr>
          </a:p>
        </p:txBody>
      </p:sp>
      <p:sp>
        <p:nvSpPr>
          <p:cNvPr id="37" name="Rectangle 36">
            <a:extLst>
              <a:ext uri="{FF2B5EF4-FFF2-40B4-BE49-F238E27FC236}">
                <a16:creationId xmlns:a16="http://schemas.microsoft.com/office/drawing/2014/main" id="{D0DAE048-BF8A-4A95-8DBC-D3A926B94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71960" y="0"/>
            <a:ext cx="32004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Table 4">
            <a:extLst>
              <a:ext uri="{FF2B5EF4-FFF2-40B4-BE49-F238E27FC236}">
                <a16:creationId xmlns:a16="http://schemas.microsoft.com/office/drawing/2014/main" id="{B7B2E837-A3D1-75FE-5094-73D42BF3B469}"/>
              </a:ext>
            </a:extLst>
          </p:cNvPr>
          <p:cNvGraphicFramePr>
            <a:graphicFrameLocks noGrp="1"/>
          </p:cNvGraphicFramePr>
          <p:nvPr>
            <p:extLst>
              <p:ext uri="{D42A27DB-BD31-4B8C-83A1-F6EECF244321}">
                <p14:modId xmlns:p14="http://schemas.microsoft.com/office/powerpoint/2010/main" val="3314208004"/>
              </p:ext>
            </p:extLst>
          </p:nvPr>
        </p:nvGraphicFramePr>
        <p:xfrm>
          <a:off x="1534732" y="268310"/>
          <a:ext cx="9741044" cy="2737475"/>
        </p:xfrm>
        <a:graphic>
          <a:graphicData uri="http://schemas.openxmlformats.org/drawingml/2006/table">
            <a:tbl>
              <a:tblPr firstRow="1" bandRow="1">
                <a:tableStyleId>{5940675A-B579-460E-94D1-54222C63F5DA}</a:tableStyleId>
              </a:tblPr>
              <a:tblGrid>
                <a:gridCol w="1814199">
                  <a:extLst>
                    <a:ext uri="{9D8B030D-6E8A-4147-A177-3AD203B41FA5}">
                      <a16:colId xmlns:a16="http://schemas.microsoft.com/office/drawing/2014/main" val="3174924725"/>
                    </a:ext>
                  </a:extLst>
                </a:gridCol>
                <a:gridCol w="3203619">
                  <a:extLst>
                    <a:ext uri="{9D8B030D-6E8A-4147-A177-3AD203B41FA5}">
                      <a16:colId xmlns:a16="http://schemas.microsoft.com/office/drawing/2014/main" val="3209949705"/>
                    </a:ext>
                  </a:extLst>
                </a:gridCol>
                <a:gridCol w="4723226">
                  <a:extLst>
                    <a:ext uri="{9D8B030D-6E8A-4147-A177-3AD203B41FA5}">
                      <a16:colId xmlns:a16="http://schemas.microsoft.com/office/drawing/2014/main" val="874135844"/>
                    </a:ext>
                  </a:extLst>
                </a:gridCol>
              </a:tblGrid>
              <a:tr h="1467512">
                <a:tc>
                  <a:txBody>
                    <a:bodyPr/>
                    <a:lstStyle/>
                    <a:p>
                      <a:pPr lvl="0">
                        <a:buNone/>
                      </a:pPr>
                      <a:r>
                        <a:rPr lang="en-US" sz="1600" b="1" i="0" u="none" strike="noStrike" noProof="0">
                          <a:latin typeface="Arial"/>
                        </a:rPr>
                        <a:t>Raja Mohamed Ghazali  </a:t>
                      </a:r>
                      <a:endParaRPr lang="en-US" sz="1600"/>
                    </a:p>
                  </a:txBody>
                  <a:tcPr/>
                </a:tc>
                <a:tc>
                  <a:txBody>
                    <a:bodyPr/>
                    <a:lstStyle/>
                    <a:p>
                      <a:pPr lvl="0" algn="l">
                        <a:buNone/>
                      </a:pPr>
                      <a:r>
                        <a:rPr lang="en-US" sz="1600" b="1" i="0" u="none" strike="noStrike" noProof="0">
                          <a:latin typeface="Arial"/>
                        </a:rPr>
                        <a:t>Team Leader: </a:t>
                      </a:r>
                      <a:r>
                        <a:rPr lang="en-US" sz="1400" b="0" i="0" u="none" strike="noStrike" noProof="0">
                          <a:latin typeface="Arial"/>
                        </a:rPr>
                        <a:t>Management of course resources, </a:t>
                      </a:r>
                      <a:endParaRPr lang="en-US" sz="1400"/>
                    </a:p>
                    <a:p>
                      <a:pPr lvl="0" algn="l">
                        <a:buNone/>
                      </a:pPr>
                      <a:r>
                        <a:rPr lang="en-US" sz="1400" b="0" i="0" u="none" strike="noStrike" noProof="0">
                          <a:latin typeface="Arial"/>
                        </a:rPr>
                        <a:t>resources and submission</a:t>
                      </a:r>
                      <a:r>
                        <a:rPr lang="en-US" sz="1400" b="1" i="0" u="none" strike="noStrike" noProof="0">
                          <a:latin typeface="Arial"/>
                        </a:rPr>
                        <a:t>. </a:t>
                      </a:r>
                      <a:endParaRPr lang="en-US" sz="1400"/>
                    </a:p>
                  </a:txBody>
                  <a:tcPr/>
                </a:tc>
                <a:tc>
                  <a:txBody>
                    <a:bodyPr/>
                    <a:lstStyle/>
                    <a:p>
                      <a:pPr lvl="0" algn="l">
                        <a:buNone/>
                      </a:pPr>
                      <a:r>
                        <a:rPr lang="en-US" sz="1800" b="1" i="0" u="sng" strike="noStrike" noProof="0">
                          <a:latin typeface="Arial"/>
                        </a:rPr>
                        <a:t>Research</a:t>
                      </a:r>
                    </a:p>
                    <a:p>
                      <a:pPr lvl="0" algn="l">
                        <a:buNone/>
                      </a:pPr>
                      <a:r>
                        <a:rPr lang="en-US" sz="1400" b="0" i="0" u="none" strike="noStrike" noProof="0"/>
                        <a:t>Examining academic sources relevant to our topic's potential, evaluating those sources, and incorporating research into writing via cross-referencing</a:t>
                      </a:r>
                      <a:endParaRPr lang="en-US" sz="1400"/>
                    </a:p>
                  </a:txBody>
                  <a:tcPr/>
                </a:tc>
                <a:extLst>
                  <a:ext uri="{0D108BD9-81ED-4DB2-BD59-A6C34878D82A}">
                    <a16:rowId xmlns:a16="http://schemas.microsoft.com/office/drawing/2014/main" val="1152970635"/>
                  </a:ext>
                </a:extLst>
              </a:tr>
              <a:tr h="1269963">
                <a:tc>
                  <a:txBody>
                    <a:bodyPr/>
                    <a:lstStyle/>
                    <a:p>
                      <a:pPr lvl="0">
                        <a:buNone/>
                      </a:pPr>
                      <a:r>
                        <a:rPr lang="en-US" sz="1600" b="1" i="0" u="none" strike="noStrike" noProof="0">
                          <a:latin typeface="Arial"/>
                        </a:rPr>
                        <a:t>Corin Darius Peters  </a:t>
                      </a:r>
                      <a:r>
                        <a:rPr lang="en-US" sz="1800" b="0" i="0" u="none" strike="noStrike" noProof="0">
                          <a:latin typeface="Arial"/>
                        </a:rPr>
                        <a:t> </a:t>
                      </a:r>
                      <a:endParaRPr lang="en-US"/>
                    </a:p>
                  </a:txBody>
                  <a:tcPr/>
                </a:tc>
                <a:tc>
                  <a:txBody>
                    <a:bodyPr/>
                    <a:lstStyle/>
                    <a:p>
                      <a:pPr lvl="0">
                        <a:buNone/>
                      </a:pPr>
                      <a:r>
                        <a:rPr lang="en-US" sz="1600" b="1" i="0" u="none" strike="noStrike" noProof="0">
                          <a:latin typeface="Arial"/>
                        </a:rPr>
                        <a:t>Lead Web Design:</a:t>
                      </a:r>
                      <a:r>
                        <a:rPr lang="en-US" sz="1600" b="0" i="0" u="none" strike="noStrike" noProof="0">
                          <a:latin typeface="Arial"/>
                        </a:rPr>
                        <a:t> </a:t>
                      </a:r>
                      <a:r>
                        <a:rPr lang="en-US" sz="1400" b="0" i="0" u="none" strike="noStrike" noProof="0">
                          <a:latin typeface="Arial"/>
                        </a:rPr>
                        <a:t>Manage the </a:t>
                      </a:r>
                      <a:endParaRPr lang="en-US"/>
                    </a:p>
                    <a:p>
                      <a:pPr lvl="0">
                        <a:buNone/>
                      </a:pPr>
                      <a:r>
                        <a:rPr lang="en-US" sz="1400" b="0" i="0" u="none" strike="noStrike" noProof="0">
                          <a:latin typeface="Arial"/>
                        </a:rPr>
                        <a:t>design and development of the web resource</a:t>
                      </a:r>
                      <a:r>
                        <a:rPr lang="en-US" sz="1600" b="0" i="0" u="none" strike="noStrike" noProof="0">
                          <a:latin typeface="Arial"/>
                        </a:rPr>
                        <a:t>s</a:t>
                      </a:r>
                      <a:r>
                        <a:rPr lang="en-US" sz="1800" b="0" i="0" u="none" strike="noStrike" noProof="0">
                          <a:latin typeface="Arial"/>
                        </a:rPr>
                        <a:t>. </a:t>
                      </a:r>
                      <a:endParaRPr lang="en-US"/>
                    </a:p>
                  </a:txBody>
                  <a:tcPr/>
                </a:tc>
                <a:tc>
                  <a:txBody>
                    <a:bodyPr/>
                    <a:lstStyle/>
                    <a:p>
                      <a:pPr lvl="0" algn="l">
                        <a:buNone/>
                      </a:pPr>
                      <a:r>
                        <a:rPr lang="en-US" sz="1800" b="1" i="0" u="sng" strike="noStrike" noProof="0">
                          <a:latin typeface="Arial"/>
                        </a:rPr>
                        <a:t>Research</a:t>
                      </a:r>
                      <a:endParaRPr lang="en-US" sz="1800" b="0" i="0" u="none" strike="noStrike" noProof="0"/>
                    </a:p>
                    <a:p>
                      <a:pPr lvl="0" algn="l">
                        <a:buNone/>
                      </a:pPr>
                      <a:r>
                        <a:rPr lang="en-US" sz="1400" b="0" i="0" u="none" strike="noStrike" noProof="0"/>
                        <a:t>Examining academic sources relevant to our topic's potential, evaluating those sources, and incorporating research into writing via cross-referencing</a:t>
                      </a:r>
                      <a:endParaRPr lang="en-US" sz="1400"/>
                    </a:p>
                  </a:txBody>
                  <a:tcPr/>
                </a:tc>
                <a:extLst>
                  <a:ext uri="{0D108BD9-81ED-4DB2-BD59-A6C34878D82A}">
                    <a16:rowId xmlns:a16="http://schemas.microsoft.com/office/drawing/2014/main" val="3056233011"/>
                  </a:ext>
                </a:extLst>
              </a:tr>
            </a:tbl>
          </a:graphicData>
        </a:graphic>
      </p:graphicFrame>
      <p:sp>
        <p:nvSpPr>
          <p:cNvPr id="7" name="TextBox 6">
            <a:extLst>
              <a:ext uri="{FF2B5EF4-FFF2-40B4-BE49-F238E27FC236}">
                <a16:creationId xmlns:a16="http://schemas.microsoft.com/office/drawing/2014/main" id="{90731833-976B-5996-A326-39D106A7A174}"/>
              </a:ext>
            </a:extLst>
          </p:cNvPr>
          <p:cNvSpPr txBox="1"/>
          <p:nvPr/>
        </p:nvSpPr>
        <p:spPr>
          <a:xfrm>
            <a:off x="1464971" y="3396802"/>
            <a:ext cx="1015821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8"/>
            <a:r>
              <a:rPr lang="en-US" b="1" u="sng">
                <a:ea typeface="+mn-lt"/>
                <a:cs typeface="+mn-lt"/>
              </a:rPr>
              <a:t>Reference</a:t>
            </a:r>
            <a:endParaRPr lang="en-US">
              <a:ea typeface="+mn-lt"/>
              <a:cs typeface="+mn-lt"/>
            </a:endParaRPr>
          </a:p>
          <a:p>
            <a:pPr lvl="8"/>
            <a:endParaRPr lang="en-US" b="1" u="sng">
              <a:ea typeface="+mn-lt"/>
              <a:cs typeface="+mn-lt"/>
            </a:endParaRPr>
          </a:p>
          <a:p>
            <a:r>
              <a:rPr lang="en-US" sz="1600">
                <a:ea typeface="+mn-lt"/>
                <a:cs typeface="+mn-lt"/>
              </a:rPr>
              <a:t>Baecker, Ronald M.. </a:t>
            </a:r>
            <a:r>
              <a:rPr lang="en-US" sz="1600" i="1">
                <a:ea typeface="+mn-lt"/>
                <a:cs typeface="+mn-lt"/>
              </a:rPr>
              <a:t>Computers and Society : Modern Perspectives</a:t>
            </a:r>
            <a:r>
              <a:rPr lang="en-US" sz="1600">
                <a:ea typeface="+mn-lt"/>
                <a:cs typeface="+mn-lt"/>
              </a:rPr>
              <a:t>, Oxford University Press, Incorporated, 2019.</a:t>
            </a:r>
            <a:r>
              <a:rPr lang="en-US" sz="1600" i="1">
                <a:ea typeface="+mn-lt"/>
                <a:cs typeface="+mn-lt"/>
              </a:rPr>
              <a:t> ProQuest </a:t>
            </a:r>
            <a:r>
              <a:rPr lang="en-US" sz="1600" i="1" err="1">
                <a:ea typeface="+mn-lt"/>
                <a:cs typeface="+mn-lt"/>
              </a:rPr>
              <a:t>Ebook</a:t>
            </a:r>
            <a:r>
              <a:rPr lang="en-US" sz="1600" i="1">
                <a:ea typeface="+mn-lt"/>
                <a:cs typeface="+mn-lt"/>
              </a:rPr>
              <a:t> Central</a:t>
            </a:r>
            <a:r>
              <a:rPr lang="en-US" sz="1600">
                <a:ea typeface="+mn-lt"/>
                <a:cs typeface="+mn-lt"/>
              </a:rPr>
              <a:t>, </a:t>
            </a:r>
            <a:r>
              <a:rPr lang="en-US" sz="1600" u="sng">
                <a:ea typeface="+mn-lt"/>
                <a:cs typeface="+mn-lt"/>
                <a:hlinkClick r:id="rId3"/>
              </a:rPr>
              <a:t>http://ebookcentral.proquest.com/lib/aut/detail.action?docID=5844143</a:t>
            </a:r>
            <a:r>
              <a:rPr lang="en-US" sz="1600">
                <a:ea typeface="+mn-lt"/>
                <a:cs typeface="+mn-lt"/>
              </a:rPr>
              <a:t>.</a:t>
            </a:r>
          </a:p>
          <a:p>
            <a:r>
              <a:rPr lang="en-US" sz="1600">
                <a:ea typeface="+mn-lt"/>
                <a:cs typeface="+mn-lt"/>
              </a:rPr>
              <a:t>.</a:t>
            </a:r>
          </a:p>
          <a:p>
            <a:r>
              <a:rPr lang="en-US" sz="1600" i="1">
                <a:ea typeface="+mn-lt"/>
                <a:cs typeface="+mn-lt"/>
              </a:rPr>
              <a:t>Torrents: The good, the bad, and the ugly</a:t>
            </a:r>
            <a:r>
              <a:rPr lang="en-US" sz="1600">
                <a:ea typeface="+mn-lt"/>
                <a:cs typeface="+mn-lt"/>
              </a:rPr>
              <a:t>. (n.d.). Cyber Risk Analytics &amp; Security Ratings | </a:t>
            </a:r>
            <a:r>
              <a:rPr lang="en-US" sz="1600" err="1">
                <a:ea typeface="+mn-lt"/>
                <a:cs typeface="+mn-lt"/>
              </a:rPr>
              <a:t>Bitsight</a:t>
            </a:r>
            <a:r>
              <a:rPr lang="en-US" sz="1600">
                <a:ea typeface="+mn-lt"/>
                <a:cs typeface="+mn-lt"/>
              </a:rPr>
              <a:t>. </a:t>
            </a:r>
            <a:r>
              <a:rPr lang="en-US" sz="1600" u="sng">
                <a:ea typeface="+mn-lt"/>
                <a:cs typeface="+mn-lt"/>
                <a:hlinkClick r:id="rId4"/>
              </a:rPr>
              <a:t>https://www.bitsight.com/blog/torrents-good-bad-ugly</a:t>
            </a:r>
            <a:endParaRPr lang="en-US" sz="1600" u="sng">
              <a:ea typeface="+mn-lt"/>
              <a:cs typeface="+mn-lt"/>
            </a:endParaRPr>
          </a:p>
          <a:p>
            <a:endParaRPr lang="en-US" sz="1600" u="sng">
              <a:ea typeface="+mn-lt"/>
              <a:cs typeface="+mn-lt"/>
            </a:endParaRPr>
          </a:p>
          <a:p>
            <a:r>
              <a:rPr lang="en-US" sz="1600">
                <a:ea typeface="+mn-lt"/>
                <a:cs typeface="+mn-lt"/>
              </a:rPr>
              <a:t>Haddin, B. (2016, March 7). </a:t>
            </a:r>
            <a:r>
              <a:rPr lang="en-US" sz="1600" i="1">
                <a:ea typeface="+mn-lt"/>
                <a:cs typeface="+mn-lt"/>
              </a:rPr>
              <a:t>4 risks of using torrents • Startups Geek</a:t>
            </a:r>
            <a:r>
              <a:rPr lang="en-US" sz="1600">
                <a:ea typeface="+mn-lt"/>
                <a:cs typeface="+mn-lt"/>
              </a:rPr>
              <a:t>. Startups Geek. </a:t>
            </a:r>
            <a:r>
              <a:rPr lang="en-US" sz="1600">
                <a:ea typeface="+mn-lt"/>
                <a:cs typeface="+mn-lt"/>
                <a:hlinkClick r:id="rId5"/>
              </a:rPr>
              <a:t>https://www.creative.onl/startupsgeek/4-risks-of-using-torrents/#:~:text=The%20biggest%20risk%20of%20using</a:t>
            </a:r>
            <a:endParaRPr lang="en-US" sz="1600">
              <a:ea typeface="+mn-lt"/>
              <a:cs typeface="+mn-lt"/>
            </a:endParaRPr>
          </a:p>
          <a:p>
            <a:pPr algn="l"/>
            <a:endParaRPr lang="en-US">
              <a:cs typeface="Arial"/>
            </a:endParaRPr>
          </a:p>
        </p:txBody>
      </p:sp>
    </p:spTree>
    <p:extLst>
      <p:ext uri="{BB962C8B-B14F-4D97-AF65-F5344CB8AC3E}">
        <p14:creationId xmlns:p14="http://schemas.microsoft.com/office/powerpoint/2010/main" val="88511953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3.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Madison</Template>
  <Application>Microsoft Office PowerPoint</Application>
  <PresentationFormat>Widescreen</PresentationFormat>
  <Slides>4</Slides>
  <Notes>0</Notes>
  <HiddenSlides>0</HiddenSlide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Madison</vt:lpstr>
      <vt:lpstr>  Illegal Distribution of movies that violates copyright</vt:lpstr>
      <vt:lpstr>  Illegal Distribution of movies that violates copyright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cp:revision>
  <dcterms:created xsi:type="dcterms:W3CDTF">2022-09-29T23:17:46Z</dcterms:created>
  <dcterms:modified xsi:type="dcterms:W3CDTF">2022-10-27T09:16:02Z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